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3"/>
  </p:notesMasterIdLst>
  <p:sldIdLst>
    <p:sldId id="270" r:id="rId2"/>
    <p:sldId id="294" r:id="rId3"/>
    <p:sldId id="271" r:id="rId4"/>
    <p:sldId id="272" r:id="rId5"/>
    <p:sldId id="274" r:id="rId6"/>
    <p:sldId id="295" r:id="rId7"/>
    <p:sldId id="276" r:id="rId8"/>
    <p:sldId id="285" r:id="rId9"/>
    <p:sldId id="277" r:id="rId10"/>
    <p:sldId id="286" r:id="rId11"/>
    <p:sldId id="281" r:id="rId12"/>
    <p:sldId id="283" r:id="rId13"/>
    <p:sldId id="278" r:id="rId14"/>
    <p:sldId id="279" r:id="rId15"/>
    <p:sldId id="280" r:id="rId16"/>
    <p:sldId id="273" r:id="rId17"/>
    <p:sldId id="287" r:id="rId18"/>
    <p:sldId id="288" r:id="rId19"/>
    <p:sldId id="291" r:id="rId20"/>
    <p:sldId id="292" r:id="rId21"/>
    <p:sldId id="293" r:id="rId22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제목 없는 구역" id="{768FC1D7-E0C5-1F4A-AAD2-46EB0296DBAE}">
          <p14:sldIdLst>
            <p14:sldId id="270"/>
            <p14:sldId id="294"/>
            <p14:sldId id="271"/>
            <p14:sldId id="272"/>
            <p14:sldId id="274"/>
            <p14:sldId id="295"/>
            <p14:sldId id="276"/>
            <p14:sldId id="285"/>
            <p14:sldId id="277"/>
            <p14:sldId id="286"/>
            <p14:sldId id="281"/>
            <p14:sldId id="283"/>
            <p14:sldId id="278"/>
            <p14:sldId id="279"/>
            <p14:sldId id="280"/>
            <p14:sldId id="273"/>
            <p14:sldId id="287"/>
            <p14:sldId id="288"/>
            <p14:sldId id="291"/>
            <p14:sldId id="292"/>
            <p14:sldId id="29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35"/>
    <p:restoredTop sz="94643"/>
  </p:normalViewPr>
  <p:slideViewPr>
    <p:cSldViewPr>
      <p:cViewPr varScale="1">
        <p:scale>
          <a:sx n="112" d="100"/>
          <a:sy n="112" d="100"/>
        </p:scale>
        <p:origin x="200" y="35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D:\2018\SDET_CMU\CMU&#44368;&#50977;\&#48156;&#54364;&#51088;&#47308;\FeedBack_cliff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/D:\2018\SDET_CMU\CMU&#44368;&#50977;\&#48156;&#54364;&#51088;&#47308;\FeedBack_cliff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/D:\2018\SDET_CMU\CMU&#44368;&#50977;\&#48156;&#54364;&#51088;&#47308;\FeedBack_cliff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[FeedBack_cliff.xlsx]Sheet8!피벗 테이블1</c:name>
    <c:fmtId val="60"/>
  </c:pivotSource>
  <c:chart>
    <c:autoTitleDeleted val="1"/>
    <c:pivotFmts>
      <c:pivotFmt>
        <c:idx val="0"/>
        <c:spPr>
          <a:solidFill>
            <a:schemeClr val="accent2"/>
          </a:solidFill>
          <a:ln>
            <a:noFill/>
          </a:ln>
          <a:effectLst/>
        </c:spPr>
        <c:marker>
          <c:symbol val="circle"/>
          <c:size val="5"/>
          <c:spPr>
            <a:solidFill>
              <a:schemeClr val="accent2"/>
            </a:solidFill>
            <a:ln w="9525">
              <a:solidFill>
                <a:schemeClr val="accent2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Sheet8!$B$3</c:f>
              <c:strCache>
                <c:ptCount val="1"/>
                <c:pt idx="0">
                  <c:v>요약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Sheet8!$A$4:$A$9</c:f>
              <c:strCache>
                <c:ptCount val="5"/>
                <c:pt idx="0">
                  <c:v>INTEGRATION_TEST_DEFECT</c:v>
                </c:pt>
                <c:pt idx="1">
                  <c:v>UNIT_TEST_DEFECT</c:v>
                </c:pt>
                <c:pt idx="2">
                  <c:v>SYSTEM_TEST_DEFECT</c:v>
                </c:pt>
                <c:pt idx="3">
                  <c:v>Code Review</c:v>
                </c:pt>
                <c:pt idx="4">
                  <c:v>SonarQube</c:v>
                </c:pt>
              </c:strCache>
            </c:strRef>
          </c:cat>
          <c:val>
            <c:numRef>
              <c:f>Sheet8!$B$4:$B$9</c:f>
              <c:numCache>
                <c:formatCode>General</c:formatCode>
                <c:ptCount val="5"/>
                <c:pt idx="0">
                  <c:v>1</c:v>
                </c:pt>
                <c:pt idx="1">
                  <c:v>4</c:v>
                </c:pt>
                <c:pt idx="2">
                  <c:v>18</c:v>
                </c:pt>
                <c:pt idx="3">
                  <c:v>21</c:v>
                </c:pt>
                <c:pt idx="4">
                  <c:v>89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A6C-A845-81E3-82B861D59D15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82"/>
        <c:axId val="437525072"/>
        <c:axId val="437524680"/>
      </c:barChart>
      <c:catAx>
        <c:axId val="437525072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37524680"/>
        <c:crosses val="autoZero"/>
        <c:auto val="1"/>
        <c:lblAlgn val="ctr"/>
        <c:lblOffset val="100"/>
        <c:noMultiLvlLbl val="0"/>
      </c:catAx>
      <c:valAx>
        <c:axId val="43752468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3752507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</c:extLst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[FeedBack_cliff.xlsx]Sheet10!피벗 테이블3</c:name>
    <c:fmtId val="10"/>
  </c:pivotSource>
  <c:chart>
    <c:autoTitleDeleted val="1"/>
    <c:pivotFmts>
      <c:pivotFmt>
        <c:idx val="0"/>
        <c:spPr>
          <a:solidFill>
            <a:schemeClr val="accent6"/>
          </a:solidFill>
          <a:ln>
            <a:noFill/>
          </a:ln>
          <a:effectLst/>
        </c:spPr>
        <c:marker>
          <c:symbol val="circle"/>
          <c:size val="5"/>
          <c:spPr>
            <a:solidFill>
              <a:schemeClr val="accent6"/>
            </a:solidFill>
            <a:ln w="9525">
              <a:solidFill>
                <a:schemeClr val="accent6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6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6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Sheet10!$B$3</c:f>
              <c:strCache>
                <c:ptCount val="1"/>
                <c:pt idx="0">
                  <c:v>요약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Sheet10!$A$4:$A$7</c:f>
              <c:strCache>
                <c:ptCount val="3"/>
                <c:pt idx="0">
                  <c:v>Critical</c:v>
                </c:pt>
                <c:pt idx="1">
                  <c:v>Major</c:v>
                </c:pt>
                <c:pt idx="2">
                  <c:v>Minor</c:v>
                </c:pt>
              </c:strCache>
            </c:strRef>
          </c:cat>
          <c:val>
            <c:numRef>
              <c:f>Sheet10!$B$4:$B$7</c:f>
              <c:numCache>
                <c:formatCode>General</c:formatCode>
                <c:ptCount val="3"/>
                <c:pt idx="0">
                  <c:v>2</c:v>
                </c:pt>
                <c:pt idx="1">
                  <c:v>27</c:v>
                </c:pt>
                <c:pt idx="2">
                  <c:v>104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EC5-404E-9BFE-8B6C5DAE66D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482327720"/>
        <c:axId val="482328112"/>
      </c:barChart>
      <c:catAx>
        <c:axId val="48232772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82328112"/>
        <c:crosses val="autoZero"/>
        <c:auto val="1"/>
        <c:lblAlgn val="ctr"/>
        <c:lblOffset val="100"/>
        <c:noMultiLvlLbl val="0"/>
      </c:catAx>
      <c:valAx>
        <c:axId val="48232811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8232772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</c:extLst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[FeedBack_cliff.xlsx]Sheet9!피벗 테이블2</c:name>
    <c:fmtId val="15"/>
  </c:pivotSource>
  <c:chart>
    <c:autoTitleDeleted val="1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Sheet9!$B$3</c:f>
              <c:strCache>
                <c:ptCount val="1"/>
                <c:pt idx="0">
                  <c:v>요약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Sheet9!$A$4:$A$9</c:f>
              <c:strCache>
                <c:ptCount val="5"/>
                <c:pt idx="0">
                  <c:v>Jinhyuk Yang </c:v>
                </c:pt>
                <c:pt idx="1">
                  <c:v>Hyoyeon Hwang </c:v>
                </c:pt>
                <c:pt idx="2">
                  <c:v>Jonggoo Lee</c:v>
                </c:pt>
                <c:pt idx="3">
                  <c:v>sungho chin</c:v>
                </c:pt>
                <c:pt idx="4">
                  <c:v>Sujung Lyu </c:v>
                </c:pt>
              </c:strCache>
            </c:strRef>
          </c:cat>
          <c:val>
            <c:numRef>
              <c:f>Sheet9!$B$4:$B$9</c:f>
              <c:numCache>
                <c:formatCode>General</c:formatCode>
                <c:ptCount val="5"/>
                <c:pt idx="0">
                  <c:v>12</c:v>
                </c:pt>
                <c:pt idx="1">
                  <c:v>22</c:v>
                </c:pt>
                <c:pt idx="2">
                  <c:v>27</c:v>
                </c:pt>
                <c:pt idx="3">
                  <c:v>27</c:v>
                </c:pt>
                <c:pt idx="4">
                  <c:v>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565-BC40-AB47-1FD2184A7C2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475022400"/>
        <c:axId val="475022008"/>
      </c:barChart>
      <c:catAx>
        <c:axId val="47502240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75022008"/>
        <c:crosses val="autoZero"/>
        <c:auto val="1"/>
        <c:lblAlgn val="ctr"/>
        <c:lblOffset val="100"/>
        <c:noMultiLvlLbl val="0"/>
      </c:catAx>
      <c:valAx>
        <c:axId val="47502200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7502240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2325F5-C9E2-904D-9196-95C4D5092AAB}" type="datetimeFigureOut">
              <a:rPr kumimoji="1" lang="ko-KR" altLang="en-US" smtClean="0"/>
              <a:t>2018. 7. 22.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A2FE0F-B235-F44B-9384-2E1E3B262E8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707091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2FE0F-B235-F44B-9384-2E1E3B262E89}" type="slidenum">
              <a:rPr kumimoji="1" lang="ko-KR" altLang="en-US" smtClean="0"/>
              <a:t>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223215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2FE0F-B235-F44B-9384-2E1E3B262E89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00861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2FE0F-B235-F44B-9384-2E1E3B262E89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031411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예상 질문</a:t>
            </a:r>
            <a:endParaRPr lang="en-US" altLang="ko-KR" dirty="0"/>
          </a:p>
          <a:p>
            <a:r>
              <a:rPr lang="ko-KR" altLang="en-US" dirty="0" err="1"/>
              <a:t>유닛테스트</a:t>
            </a:r>
            <a:r>
              <a:rPr lang="ko-KR" altLang="en-US" dirty="0"/>
              <a:t> 작성을 위해 </a:t>
            </a:r>
            <a:r>
              <a:rPr lang="ko-KR" altLang="en-US" dirty="0" err="1"/>
              <a:t>디테일한</a:t>
            </a:r>
            <a:r>
              <a:rPr lang="ko-KR" altLang="en-US" dirty="0"/>
              <a:t> </a:t>
            </a:r>
            <a:r>
              <a:rPr lang="ko-KR" altLang="en-US" dirty="0" err="1"/>
              <a:t>스펙을</a:t>
            </a:r>
            <a:r>
              <a:rPr lang="ko-KR" altLang="en-US" dirty="0"/>
              <a:t> 정리 했는가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2FE0F-B235-F44B-9384-2E1E3B262E89}" type="slidenum">
              <a:rPr kumimoji="1" lang="ko-KR" altLang="en-US" smtClean="0"/>
              <a:t>11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897869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예상 질문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2FE0F-B235-F44B-9384-2E1E3B262E89}" type="slidenum">
              <a:rPr kumimoji="1" lang="ko-KR" altLang="en-US" smtClean="0"/>
              <a:t>12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58500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예상 질문</a:t>
            </a:r>
            <a:endParaRPr lang="en-US" altLang="ko-KR" dirty="0"/>
          </a:p>
          <a:p>
            <a:r>
              <a:rPr lang="ko-KR" altLang="en-US" dirty="0" err="1"/>
              <a:t>유닛테스트</a:t>
            </a:r>
            <a:r>
              <a:rPr lang="ko-KR" altLang="en-US" dirty="0"/>
              <a:t> 작성을 위해 </a:t>
            </a:r>
            <a:r>
              <a:rPr lang="ko-KR" altLang="en-US" dirty="0" err="1"/>
              <a:t>디테일한</a:t>
            </a:r>
            <a:r>
              <a:rPr lang="ko-KR" altLang="en-US" dirty="0"/>
              <a:t> </a:t>
            </a:r>
            <a:r>
              <a:rPr lang="ko-KR" altLang="en-US" dirty="0" err="1"/>
              <a:t>스펙을</a:t>
            </a:r>
            <a:r>
              <a:rPr lang="ko-KR" altLang="en-US" dirty="0"/>
              <a:t> 정리 했는가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2FE0F-B235-F44B-9384-2E1E3B262E89}" type="slidenum">
              <a:rPr kumimoji="1" lang="ko-KR" altLang="en-US" smtClean="0"/>
              <a:t>20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622765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예상 질문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2FE0F-B235-F44B-9384-2E1E3B262E89}" type="slidenum">
              <a:rPr kumimoji="1" lang="ko-KR" altLang="en-US" smtClean="0"/>
              <a:t>21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947742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016135-A4DB-5940-9618-602446510983}" type="datetime1">
              <a:rPr lang="ko-KR" altLang="en-US" smtClean="0"/>
              <a:t>2018. 7. 22.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00529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44770-A14D-6941-A904-58BC2931730E}" type="datetime1">
              <a:rPr lang="ko-KR" altLang="en-US" smtClean="0"/>
              <a:t>2018. 7. 22.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61714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DF2F99-AA6B-6247-914B-5F6E585CCF74}" type="datetime1">
              <a:rPr lang="ko-KR" altLang="en-US" smtClean="0"/>
              <a:t>2018. 7. 22.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64289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DC939-4D94-9049-B99C-915C87CD8943}" type="datetime1">
              <a:rPr lang="ko-KR" altLang="en-US" smtClean="0"/>
              <a:t>2018. 7. 22.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26673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BA6C5-3672-5C41-A2A3-675E6E21B724}" type="datetime1">
              <a:rPr lang="ko-KR" altLang="en-US" smtClean="0"/>
              <a:t>2018. 7. 22.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29423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61A0F-950E-D045-B518-F0C90A574A66}" type="datetime1">
              <a:rPr lang="ko-KR" altLang="en-US" smtClean="0"/>
              <a:t>2018. 7. 22.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64748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1B833-30BB-BD4A-AAEB-AEB4820343F5}" type="datetime1">
              <a:rPr lang="ko-KR" altLang="en-US" smtClean="0"/>
              <a:t>2018. 7. 22.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21804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0FACA-138F-0B49-86E8-6EFD6A6FD36E}" type="datetime1">
              <a:rPr lang="ko-KR" altLang="en-US" smtClean="0"/>
              <a:t>2018. 7. 22.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34486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D20DD-29E9-F643-8A57-5893DCB35680}" type="datetime1">
              <a:rPr lang="ko-KR" altLang="en-US" smtClean="0"/>
              <a:t>2018. 7. 22.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2120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A6339-3440-B046-B02E-1540F78394BD}" type="datetime1">
              <a:rPr lang="ko-KR" altLang="en-US" smtClean="0"/>
              <a:t>2018. 7. 22.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92106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044E2-E6DA-C246-B020-23F7EAFA2E4E}" type="datetime1">
              <a:rPr lang="ko-KR" altLang="en-US" smtClean="0"/>
              <a:t>2018. 7. 22.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72936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8FF9CF-F15B-A142-A635-C5F74D42CE0E}" type="datetime1">
              <a:rPr lang="ko-KR" altLang="en-US" smtClean="0"/>
              <a:t>2018. 7. 22.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E8D238-1282-4047-ADCD-348209F75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20377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tiff"/><Relationship Id="rId13" Type="http://schemas.openxmlformats.org/officeDocument/2006/relationships/image" Target="../media/image20.tiff"/><Relationship Id="rId3" Type="http://schemas.openxmlformats.org/officeDocument/2006/relationships/hyperlink" Target="https://github.com/sunghochin/TartanAdventure" TargetMode="External"/><Relationship Id="rId7" Type="http://schemas.openxmlformats.org/officeDocument/2006/relationships/image" Target="../media/image1.png"/><Relationship Id="rId12" Type="http://schemas.openxmlformats.org/officeDocument/2006/relationships/image" Target="../media/image19.tiff"/><Relationship Id="rId2" Type="http://schemas.openxmlformats.org/officeDocument/2006/relationships/hyperlink" Target="http://40.74.87.221:8080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det-bts.atlassian.net/secure/RapidBoard.jspa?projectKey=SDET&amp;rapidView=1" TargetMode="External"/><Relationship Id="rId11" Type="http://schemas.openxmlformats.org/officeDocument/2006/relationships/image" Target="../media/image18.tiff"/><Relationship Id="rId5" Type="http://schemas.openxmlformats.org/officeDocument/2006/relationships/hyperlink" Target="https://sdet-bts.atlassian.net/wiki/spaces/SDET/overview" TargetMode="External"/><Relationship Id="rId10" Type="http://schemas.openxmlformats.org/officeDocument/2006/relationships/image" Target="../media/image17.tiff"/><Relationship Id="rId4" Type="http://schemas.openxmlformats.org/officeDocument/2006/relationships/hyperlink" Target="http://40.74.87.211:9000/projects" TargetMode="External"/><Relationship Id="rId9" Type="http://schemas.openxmlformats.org/officeDocument/2006/relationships/image" Target="../media/image16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gi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tiff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emf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08326906-BADA-D546-B5EB-0B3FD0E337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9812" y="1174153"/>
            <a:ext cx="3744416" cy="2090789"/>
          </a:xfrm>
          <a:prstGeom prst="rect">
            <a:avLst/>
          </a:prstGeom>
        </p:spPr>
      </p:pic>
      <p:sp>
        <p:nvSpPr>
          <p:cNvPr id="7" name="AutoShape 2" descr="https://sdet-bts.atlassian.net/wiki/download/thumbnails/196610/IMG-7052.JPG?version=1&amp;modificationDate=1531539508835&amp;cacheVersion=1&amp;api=v2&amp;width=100">
            <a:extLst>
              <a:ext uri="{FF2B5EF4-FFF2-40B4-BE49-F238E27FC236}">
                <a16:creationId xmlns:a16="http://schemas.microsoft.com/office/drawing/2014/main" id="{3E3EB99E-BC9F-8649-BC00-DD719F02A21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-6338888"/>
            <a:ext cx="1270000" cy="1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" name="AutoShape 3" descr="https://sdet-bts.atlassian.net/wiki/download/thumbnails/196610/IMG-7056.JPG?version=1&amp;modificationDate=1531539497859&amp;cacheVersion=1&amp;api=v2&amp;width=100">
            <a:extLst>
              <a:ext uri="{FF2B5EF4-FFF2-40B4-BE49-F238E27FC236}">
                <a16:creationId xmlns:a16="http://schemas.microsoft.com/office/drawing/2014/main" id="{3DDF5B4F-EB0C-8645-B31C-EB08F27A637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-3625850"/>
            <a:ext cx="1270000" cy="1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46B8AF-E701-F948-80F0-187808BB4ED5}"/>
              </a:ext>
            </a:extLst>
          </p:cNvPr>
          <p:cNvSpPr txBox="1"/>
          <p:nvPr/>
        </p:nvSpPr>
        <p:spPr>
          <a:xfrm>
            <a:off x="1547664" y="3789040"/>
            <a:ext cx="640871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600" b="1" i="1" dirty="0"/>
              <a:t>- Mid-term Presentation - </a:t>
            </a:r>
            <a:endParaRPr kumimoji="1" lang="ko-KR" altLang="en-US" sz="2600" b="1" i="1" dirty="0"/>
          </a:p>
        </p:txBody>
      </p:sp>
    </p:spTree>
    <p:extLst>
      <p:ext uri="{BB962C8B-B14F-4D97-AF65-F5344CB8AC3E}">
        <p14:creationId xmlns:p14="http://schemas.microsoft.com/office/powerpoint/2010/main" val="40820869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>
                <a:latin typeface="Arial" panose="020B0604020202020204" pitchFamily="34" charset="0"/>
                <a:cs typeface="Arial" panose="020B0604020202020204" pitchFamily="34" charset="0"/>
              </a:rPr>
              <a:t>10</a:t>
            </a:fld>
            <a:endParaRPr lang="ko-KR" alt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256071" y="836712"/>
            <a:ext cx="8496944" cy="5976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Goal</a:t>
            </a:r>
          </a:p>
          <a:p>
            <a:pPr marL="742950" lvl="1" indent="-28575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Improving Testability </a:t>
            </a:r>
          </a:p>
          <a:p>
            <a:pPr marL="742950" lvl="1" indent="-28575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Improving Code smells in SonarQube (by 1day debt)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Resource</a:t>
            </a:r>
          </a:p>
          <a:p>
            <a:pPr marL="742950" lvl="1" indent="-28575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Planned Effort: (7/9 ~ 13) 50h (2h * 5days * all members)</a:t>
            </a:r>
          </a:p>
          <a:p>
            <a:pPr marL="742950" lvl="1" indent="-28575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Actual Effort : 31h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Outputs</a:t>
            </a:r>
          </a:p>
          <a:p>
            <a:pPr marL="742950" lvl="1" indent="-28575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Refactoring status : number of refactoring items (69) (ref. appendix.1)</a:t>
            </a:r>
          </a:p>
          <a:p>
            <a:pPr marL="742950" lvl="1" indent="-28575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SonarQube trend: (ref. appendix.2)</a:t>
            </a:r>
          </a:p>
          <a:p>
            <a:pPr marL="742950" lvl="1" indent="-285750">
              <a:lnSpc>
                <a:spcPct val="130000"/>
              </a:lnSpc>
              <a:buFont typeface="Wingdings" pitchFamily="2" charset="2"/>
              <a:buChar char="ü"/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Lessons Learned</a:t>
            </a:r>
          </a:p>
          <a:p>
            <a:pPr marL="742950" lvl="1" indent="-28575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Refactoring is indispensable for Testability </a:t>
            </a:r>
          </a:p>
          <a:p>
            <a:pPr marL="742950" lvl="1" indent="-28575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Monitoring method for Field Status is needed to know changed status. </a:t>
            </a:r>
          </a:p>
          <a:p>
            <a:pPr lvl="1">
              <a:lnSpc>
                <a:spcPct val="130000"/>
              </a:lnSpc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   - For this, We discussed for changing private fields to public fields</a:t>
            </a:r>
          </a:p>
          <a:p>
            <a:pPr lvl="1">
              <a:lnSpc>
                <a:spcPct val="130000"/>
              </a:lnSpc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   - Finally, we added getter &amp; setter methods.</a:t>
            </a:r>
          </a:p>
          <a:p>
            <a:pPr marL="742950" lvl="1" indent="-28575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Method should return about that’s result of procedure.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65527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Quality activities - Refactoring &amp; Re-Work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1BD5CA3-8DBA-D944-9D7F-945E149562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9912" y="4221088"/>
            <a:ext cx="5164203" cy="792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7173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11</a:t>
            </a:fld>
            <a:endParaRPr lang="ko-KR" altLang="en-US" sz="14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256071" y="836712"/>
            <a:ext cx="8496944" cy="57007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700" b="1" dirty="0">
                <a:latin typeface="Arial" panose="020B0604020202020204" pitchFamily="34" charset="0"/>
                <a:cs typeface="Arial" panose="020B0604020202020204" pitchFamily="34" charset="0"/>
              </a:rPr>
              <a:t>Goal : Satisfying code coverage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700" b="1" dirty="0">
                <a:latin typeface="Arial" panose="020B0604020202020204" pitchFamily="34" charset="0"/>
                <a:cs typeface="Arial" panose="020B0604020202020204" pitchFamily="34" charset="0"/>
              </a:rPr>
              <a:t>Completion criteria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700" dirty="0">
                <a:latin typeface="Arial" panose="020B0604020202020204" pitchFamily="34" charset="0"/>
                <a:cs typeface="Arial" panose="020B0604020202020204" pitchFamily="34" charset="0"/>
              </a:rPr>
              <a:t>90% statement coverage 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700" dirty="0">
                <a:latin typeface="Arial" panose="020B0604020202020204" pitchFamily="34" charset="0"/>
                <a:cs typeface="Arial" panose="020B0604020202020204" pitchFamily="34" charset="0"/>
              </a:rPr>
              <a:t>80% branch coverage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700" b="1" dirty="0">
                <a:latin typeface="Arial" panose="020B0604020202020204" pitchFamily="34" charset="0"/>
                <a:cs typeface="Arial" panose="020B0604020202020204" pitchFamily="34" charset="0"/>
              </a:rPr>
              <a:t>Resource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700" dirty="0">
                <a:latin typeface="Arial" panose="020B0604020202020204" pitchFamily="34" charset="0"/>
                <a:cs typeface="Arial" panose="020B0604020202020204" pitchFamily="34" charset="0"/>
              </a:rPr>
              <a:t>Planned Effort : 45h (7/16~20, 3 hours a day, all members))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700" dirty="0">
                <a:latin typeface="Arial" panose="020B0604020202020204" pitchFamily="34" charset="0"/>
                <a:cs typeface="Arial" panose="020B0604020202020204" pitchFamily="34" charset="0"/>
              </a:rPr>
              <a:t>Actual / estimated Effort :  64h/73h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700" b="1" dirty="0">
                <a:latin typeface="Arial" panose="020B0604020202020204" pitchFamily="34" charset="0"/>
                <a:cs typeface="Arial" panose="020B0604020202020204" pitchFamily="34" charset="0"/>
              </a:rPr>
              <a:t>Outputs (ref. appendix.4)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700" dirty="0">
                <a:latin typeface="Arial" panose="020B0604020202020204" pitchFamily="34" charset="0"/>
                <a:cs typeface="Arial" panose="020B0604020202020204" pitchFamily="34" charset="0"/>
              </a:rPr>
              <a:t>number of unit-test : 241  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700" dirty="0">
                <a:latin typeface="Arial" panose="020B0604020202020204" pitchFamily="34" charset="0"/>
                <a:cs typeface="Arial" panose="020B0604020202020204" pitchFamily="34" charset="0"/>
              </a:rPr>
              <a:t>coverage : statement coverage : </a:t>
            </a:r>
            <a:r>
              <a:rPr lang="en-US" altLang="ko-KR" sz="1700" b="1" dirty="0">
                <a:latin typeface="Arial" panose="020B0604020202020204" pitchFamily="34" charset="0"/>
                <a:cs typeface="Arial" panose="020B0604020202020204" pitchFamily="34" charset="0"/>
              </a:rPr>
              <a:t>88%</a:t>
            </a:r>
            <a:r>
              <a:rPr lang="en-US" altLang="ko-KR" sz="1700" dirty="0">
                <a:latin typeface="Arial" panose="020B0604020202020204" pitchFamily="34" charset="0"/>
                <a:cs typeface="Arial" panose="020B0604020202020204" pitchFamily="34" charset="0"/>
              </a:rPr>
              <a:t>, branch coverage : </a:t>
            </a:r>
            <a:r>
              <a:rPr lang="en-US" altLang="ko-KR" sz="1700" b="1" dirty="0">
                <a:latin typeface="Arial" panose="020B0604020202020204" pitchFamily="34" charset="0"/>
                <a:cs typeface="Arial" panose="020B0604020202020204" pitchFamily="34" charset="0"/>
              </a:rPr>
              <a:t>85% 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700" dirty="0">
                <a:latin typeface="Arial" panose="020B0604020202020204" pitchFamily="34" charset="0"/>
                <a:cs typeface="Arial" panose="020B0604020202020204" pitchFamily="34" charset="0"/>
              </a:rPr>
              <a:t>Defect list : 4 (SDET-47, SDET-48, SDET-51, SDET-54)</a:t>
            </a:r>
            <a:endParaRPr lang="en-US" altLang="ko-KR" sz="17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Lessons Learned  </a:t>
            </a:r>
            <a:endParaRPr lang="en-US" altLang="ko-KR" sz="17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700" dirty="0">
                <a:latin typeface="Arial" panose="020B0604020202020204" pitchFamily="34" charset="0"/>
                <a:cs typeface="Arial" panose="020B0604020202020204" pitchFamily="34" charset="0"/>
              </a:rPr>
              <a:t>Should simple code   be included in the Unit test?  </a:t>
            </a:r>
          </a:p>
          <a:p>
            <a:pPr lvl="1">
              <a:lnSpc>
                <a:spcPct val="150000"/>
              </a:lnSpc>
            </a:pPr>
            <a:r>
              <a:rPr lang="en-US" altLang="ko-KR" sz="17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    Our team's decision: don’t include</a:t>
            </a:r>
            <a:endParaRPr lang="en-US" altLang="ko-KR" sz="1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700" dirty="0">
                <a:latin typeface="Arial" panose="020B0604020202020204" pitchFamily="34" charset="0"/>
                <a:cs typeface="Arial" panose="020B0604020202020204" pitchFamily="34" charset="0"/>
              </a:rPr>
              <a:t>To effectively write the Unit test, we need a detailed specification.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7560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Quality activity – Unit test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263" y="6554936"/>
            <a:ext cx="82763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1) methods without conditional statements, getter/setter methods </a:t>
            </a:r>
            <a:endParaRPr lang="ko-KR" altLang="en-US" sz="14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945408" y="5394424"/>
            <a:ext cx="3600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1)</a:t>
            </a:r>
            <a:endParaRPr lang="ko-KR" altLang="en-US" sz="14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3157" y="1916832"/>
            <a:ext cx="2089592" cy="21548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249040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>
                <a:latin typeface="Arial" panose="020B0604020202020204" pitchFamily="34" charset="0"/>
                <a:cs typeface="Arial" panose="020B0604020202020204" pitchFamily="34" charset="0"/>
              </a:rPr>
              <a:t>12</a:t>
            </a:fld>
            <a:endParaRPr lang="ko-KR" alt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256071" y="836712"/>
            <a:ext cx="8496944" cy="53808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Goal 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: Verify core sequence consistency (Risk based test)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Completion criteria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Test case result : 100% pass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Resource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Planned Effort : 45h (7/18~20, 2hours a day, all members) -&gt; 19h 30m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Actual Effort : 15h 40m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Outputs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Test case : 11 (ref. appendix.5 )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pass rate : : 100 %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Defect list : 1 (SDET-46) (appendix. 5)</a:t>
            </a:r>
            <a:endParaRPr lang="en-US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Lessons Learned  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In the tartan project, the modules are already integrated, should we do the integration test?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7488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Quality activity – Integration test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8190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13</a:t>
            </a:fld>
            <a:endParaRPr lang="ko-KR" altLang="en-US" sz="14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256071" y="836712"/>
            <a:ext cx="8496944" cy="5011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Goals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Verify requirements from the user's perspective.(2018LGSDETProject.pdf)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Especially, Use-Cases will be mainly verified.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Resource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Total Man Hours : 50 hours (5days / 5 hours per day /  2 members)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Periods : 7/19~25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Outputs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System Test Case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Test Result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Defect List (it is managed by JIRA System)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Argument Point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should we have to implement automation test system?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5040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Quality activity - System test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8291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14</a:t>
            </a:fld>
            <a:endParaRPr lang="ko-KR" altLang="en-US" sz="14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256071" y="836712"/>
            <a:ext cx="8496944" cy="5424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System Test (7/19 ~ 7/25)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two members will do it. 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We will test not only the existing features but also the new features to be developed.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Mutation Test 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one person will do the test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We will only test the Game class, because it is the core of the game operation.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Implement New Features. (7/23~27)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3 members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Integration Test for New Features. (7/26~27)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the number of tester is not determined yet. (New Feature Integration Testing was not decided whether it was a developer or a tester.)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59766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Next Plan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5793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15</a:t>
            </a:fld>
            <a:endParaRPr lang="ko-KR" altLang="en-US" sz="14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256071" y="836712"/>
            <a:ext cx="8496944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System Test2 (7/30 ~ 7/31)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This is the second system test to see if existing defects are resolved successfully and if new functionality is working.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Documentation (8/1 ~ 8/2)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Document output and prepare for final presentation.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59766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Next Plan (cont.)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2126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16</a:t>
            </a:fld>
            <a:endParaRPr lang="ko-KR" altLang="en-US" sz="14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256071" y="836712"/>
            <a:ext cx="8496944" cy="5898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CI : </a:t>
            </a:r>
            <a:r>
              <a:rPr lang="en-US" altLang="ko-KR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Github</a:t>
            </a: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 + Jenkins (</a:t>
            </a: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http://40.74.87.221:8080</a:t>
            </a: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)+ </a:t>
            </a:r>
            <a:r>
              <a:rPr lang="en-US" altLang="ko-KR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sonaQube</a:t>
            </a:r>
            <a:endParaRPr lang="en-US" altLang="ko-KR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Source repository :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github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https://github.com/sunghochin/TartanAdventure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285750" indent="-28575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Quality Tool : SonarQube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http://40.74.87.211:9000/projects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285750" indent="-28575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document configuration :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wiki page (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https://sdet-bts.atlassian.net/wiki/spaces/SDET/overview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285750" indent="-28575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issue tracker :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jira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https://sdet-bts.atlassian.net/secure/RapidBoard.jspa?projectKey=SDET&amp;rapidView=1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285750" indent="-28575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Coverage library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: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jacoco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pitest</a:t>
            </a:r>
            <a:endParaRPr lang="en-US" altLang="ko-KR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33843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Tools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03312DD6-5E1B-F545-AAE6-07513AA8D2D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8813" r="20127"/>
          <a:stretch/>
        </p:blipFill>
        <p:spPr>
          <a:xfrm>
            <a:off x="1115616" y="1628800"/>
            <a:ext cx="792088" cy="67789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BEC756E-0F1F-5C4C-B38D-94AA172B296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67837" y="1454960"/>
            <a:ext cx="792088" cy="97246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9C18610-14F5-D84C-AB49-DB9D203DCE7A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32294" r="29907"/>
          <a:stretch/>
        </p:blipFill>
        <p:spPr>
          <a:xfrm>
            <a:off x="7058354" y="1604643"/>
            <a:ext cx="1123292" cy="6731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A8A550D-772B-6C40-AE7A-A134F97B61E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03339" y="2892754"/>
            <a:ext cx="1075664" cy="66660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778C2BB-65A3-7B49-B508-260A7874B93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71600" y="3501008"/>
            <a:ext cx="1162472" cy="270575"/>
          </a:xfrm>
          <a:prstGeom prst="rect">
            <a:avLst/>
          </a:prstGeom>
        </p:spPr>
      </p:pic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B97D3A5F-EE24-124A-8381-833F3BB71BD0}"/>
              </a:ext>
            </a:extLst>
          </p:cNvPr>
          <p:cNvCxnSpPr>
            <a:cxnSpLocks/>
            <a:stCxn id="11" idx="0"/>
            <a:endCxn id="2" idx="2"/>
          </p:cNvCxnSpPr>
          <p:nvPr/>
        </p:nvCxnSpPr>
        <p:spPr>
          <a:xfrm flipH="1" flipV="1">
            <a:off x="1511660" y="2306695"/>
            <a:ext cx="41176" cy="11943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E836DD7E-32A9-B34B-8B04-8A7C9DE20823}"/>
              </a:ext>
            </a:extLst>
          </p:cNvPr>
          <p:cNvCxnSpPr>
            <a:cxnSpLocks/>
            <a:stCxn id="2" idx="3"/>
            <a:endCxn id="4" idx="1"/>
          </p:cNvCxnSpPr>
          <p:nvPr/>
        </p:nvCxnSpPr>
        <p:spPr>
          <a:xfrm flipV="1">
            <a:off x="1907704" y="1941193"/>
            <a:ext cx="2260133" cy="265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D2F27CCB-B1DD-3343-A7D5-1C5D4284EF7C}"/>
              </a:ext>
            </a:extLst>
          </p:cNvPr>
          <p:cNvCxnSpPr>
            <a:cxnSpLocks/>
            <a:stCxn id="4" idx="3"/>
            <a:endCxn id="9" idx="1"/>
          </p:cNvCxnSpPr>
          <p:nvPr/>
        </p:nvCxnSpPr>
        <p:spPr>
          <a:xfrm>
            <a:off x="4959925" y="1941193"/>
            <a:ext cx="20984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1" name="그림 20">
            <a:extLst>
              <a:ext uri="{FF2B5EF4-FFF2-40B4-BE49-F238E27FC236}">
                <a16:creationId xmlns:a16="http://schemas.microsoft.com/office/drawing/2014/main" id="{3CB2AB24-4284-064F-8415-C5634630945D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25038" t="28469" r="28604" b="39743"/>
          <a:stretch/>
        </p:blipFill>
        <p:spPr>
          <a:xfrm>
            <a:off x="5796136" y="3010881"/>
            <a:ext cx="1154648" cy="39338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FEF2F1D4-EC12-8C47-BA69-399EE3B12DA8}"/>
              </a:ext>
            </a:extLst>
          </p:cNvPr>
          <p:cNvSpPr txBox="1"/>
          <p:nvPr/>
        </p:nvSpPr>
        <p:spPr>
          <a:xfrm>
            <a:off x="962510" y="2708920"/>
            <a:ext cx="12212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source commit</a:t>
            </a:r>
            <a:endParaRPr kumimoji="1" lang="ko-KR" altLang="en-US" sz="12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A75D133-1E89-A145-836F-379C854DF71B}"/>
              </a:ext>
            </a:extLst>
          </p:cNvPr>
          <p:cNvSpPr txBox="1"/>
          <p:nvPr/>
        </p:nvSpPr>
        <p:spPr>
          <a:xfrm>
            <a:off x="2514311" y="1614965"/>
            <a:ext cx="15042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Auto trigger build </a:t>
            </a:r>
            <a:endParaRPr kumimoji="1" lang="ko-KR" altLang="en-US" sz="1200" dirty="0"/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07270B06-B03D-5349-AC05-3D26D2C00562}"/>
              </a:ext>
            </a:extLst>
          </p:cNvPr>
          <p:cNvCxnSpPr>
            <a:cxnSpLocks/>
            <a:stCxn id="4" idx="2"/>
            <a:endCxn id="10" idx="0"/>
          </p:cNvCxnSpPr>
          <p:nvPr/>
        </p:nvCxnSpPr>
        <p:spPr>
          <a:xfrm flipH="1">
            <a:off x="4141171" y="2427425"/>
            <a:ext cx="422710" cy="4653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392E50BC-610E-2D45-85E5-7BBC1592CE6A}"/>
              </a:ext>
            </a:extLst>
          </p:cNvPr>
          <p:cNvSpPr txBox="1"/>
          <p:nvPr/>
        </p:nvSpPr>
        <p:spPr>
          <a:xfrm>
            <a:off x="3779912" y="2431921"/>
            <a:ext cx="5373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build</a:t>
            </a:r>
            <a:endParaRPr kumimoji="1" lang="ko-KR" altLang="en-US" sz="1200" dirty="0"/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28C23086-F223-2D49-B7DA-4D56602391A4}"/>
              </a:ext>
            </a:extLst>
          </p:cNvPr>
          <p:cNvCxnSpPr>
            <a:cxnSpLocks/>
            <a:stCxn id="10" idx="3"/>
            <a:endCxn id="21" idx="1"/>
          </p:cNvCxnSpPr>
          <p:nvPr/>
        </p:nvCxnSpPr>
        <p:spPr>
          <a:xfrm flipV="1">
            <a:off x="4679003" y="3207575"/>
            <a:ext cx="1117133" cy="18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B2D434F6-80CF-1547-A789-28A95C650E8D}"/>
              </a:ext>
            </a:extLst>
          </p:cNvPr>
          <p:cNvSpPr txBox="1"/>
          <p:nvPr/>
        </p:nvSpPr>
        <p:spPr>
          <a:xfrm>
            <a:off x="4426377" y="2907967"/>
            <a:ext cx="14639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Measure coverage</a:t>
            </a:r>
            <a:endParaRPr kumimoji="1" lang="ko-KR" altLang="en-US" sz="12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96AEE11-377E-6F43-A9FC-84BA388C5BB4}"/>
              </a:ext>
            </a:extLst>
          </p:cNvPr>
          <p:cNvSpPr txBox="1"/>
          <p:nvPr/>
        </p:nvSpPr>
        <p:spPr>
          <a:xfrm>
            <a:off x="5092132" y="1621417"/>
            <a:ext cx="11507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Static analysis</a:t>
            </a:r>
            <a:endParaRPr kumimoji="1" lang="ko-KR" altLang="en-US" sz="1200" dirty="0"/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1AFA80C6-2285-9144-9FA0-9E4033C149D3}"/>
              </a:ext>
            </a:extLst>
          </p:cNvPr>
          <p:cNvCxnSpPr>
            <a:cxnSpLocks/>
            <a:stCxn id="21" idx="3"/>
          </p:cNvCxnSpPr>
          <p:nvPr/>
        </p:nvCxnSpPr>
        <p:spPr>
          <a:xfrm flipV="1">
            <a:off x="6950784" y="2277743"/>
            <a:ext cx="501536" cy="9298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DDD9D122-A080-544B-AA1C-C94A1D91D0EC}"/>
              </a:ext>
            </a:extLst>
          </p:cNvPr>
          <p:cNvSpPr txBox="1"/>
          <p:nvPr/>
        </p:nvSpPr>
        <p:spPr>
          <a:xfrm>
            <a:off x="6501166" y="2486977"/>
            <a:ext cx="16587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Coverage integration</a:t>
            </a:r>
            <a:endParaRPr kumimoji="1"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3019172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17</a:t>
            </a:fld>
            <a:endParaRPr lang="ko-KR" altLang="en-US" sz="1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56886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Appendix 1. Refactoring &amp; Re-Work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graphicFrame>
        <p:nvGraphicFramePr>
          <p:cNvPr id="3" name="표 2"/>
          <p:cNvGraphicFramePr>
            <a:graphicFrameLocks noGrp="1"/>
          </p:cNvGraphicFramePr>
          <p:nvPr>
            <p:extLst/>
          </p:nvPr>
        </p:nvGraphicFramePr>
        <p:xfrm>
          <a:off x="457200" y="1590414"/>
          <a:ext cx="8147248" cy="2990714"/>
        </p:xfrm>
        <a:graphic>
          <a:graphicData uri="http://schemas.openxmlformats.org/drawingml/2006/table">
            <a:tbl>
              <a:tblPr/>
              <a:tblGrid>
                <a:gridCol w="17211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02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558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33026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b="1" dirty="0">
                          <a:solidFill>
                            <a:srgbClr val="333333"/>
                          </a:solidFill>
                          <a:effectLst/>
                        </a:rPr>
                        <a:t>Category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1" dirty="0" err="1">
                          <a:solidFill>
                            <a:srgbClr val="333333"/>
                          </a:solidFill>
                          <a:effectLst/>
                        </a:rPr>
                        <a:t>num</a:t>
                      </a:r>
                      <a:endParaRPr lang="en-US" sz="1100" b="1" dirty="0">
                        <a:solidFill>
                          <a:srgbClr val="333333"/>
                        </a:solidFill>
                        <a:effectLst/>
                      </a:endParaRP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b="1" dirty="0">
                          <a:solidFill>
                            <a:srgbClr val="333333"/>
                          </a:solidFill>
                          <a:effectLst/>
                        </a:rPr>
                        <a:t>Graph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9711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>
                          <a:effectLst/>
                        </a:rPr>
                        <a:t>adjust access restriction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100">
                          <a:effectLst/>
                        </a:rPr>
                        <a:t>36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8">
                  <a:txBody>
                    <a:bodyPr/>
                    <a:lstStyle/>
                    <a:p>
                      <a:pPr algn="l" fontAlgn="t"/>
                      <a:endParaRPr lang="ko-KR" altLang="en-US" dirty="0">
                        <a:effectLst/>
                      </a:endParaRP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9711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>
                          <a:effectLst/>
                        </a:rPr>
                        <a:t>add return value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100">
                          <a:effectLst/>
                        </a:rPr>
                        <a:t>22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9711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>
                          <a:effectLst/>
                        </a:rPr>
                        <a:t>method extract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100">
                          <a:effectLst/>
                        </a:rPr>
                        <a:t>4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9711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>
                          <a:effectLst/>
                        </a:rPr>
                        <a:t>reduce complexity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100">
                          <a:effectLst/>
                        </a:rPr>
                        <a:t>2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9711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>
                          <a:effectLst/>
                        </a:rPr>
                        <a:t>add new constructor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100">
                          <a:effectLst/>
                        </a:rPr>
                        <a:t>2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9711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>
                          <a:effectLst/>
                        </a:rPr>
                        <a:t>reduce redundancy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100">
                          <a:effectLst/>
                        </a:rPr>
                        <a:t>1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9711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>
                          <a:effectLst/>
                        </a:rPr>
                        <a:t>add debug mode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100">
                          <a:effectLst/>
                        </a:rPr>
                        <a:t>1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9711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>
                          <a:effectLst/>
                        </a:rPr>
                        <a:t>object inject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100" dirty="0">
                          <a:effectLst/>
                        </a:rPr>
                        <a:t>1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1025" name="Picture 1" descr="https://sdet-bts.atlassian.net/wiki/download/thumbnails/1376267/image2018-7-22_9-4-17.png?version=1&amp;modificationDate=1532264659037&amp;cacheVersion=1&amp;api=v2&amp;width=707&amp;height=40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2060846"/>
            <a:ext cx="4392488" cy="2485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293680" y="893483"/>
            <a:ext cx="2525050" cy="4149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Refactoring Status</a:t>
            </a:r>
          </a:p>
        </p:txBody>
      </p:sp>
    </p:spTree>
    <p:extLst>
      <p:ext uri="{BB962C8B-B14F-4D97-AF65-F5344CB8AC3E}">
        <p14:creationId xmlns:p14="http://schemas.microsoft.com/office/powerpoint/2010/main" val="13069488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18</a:t>
            </a:fld>
            <a:endParaRPr lang="ko-KR" altLang="en-US" sz="1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60486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Appendix 2. Refactoring &amp; Re-Work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680" y="5373216"/>
            <a:ext cx="5164203" cy="792088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3688" y="1412776"/>
            <a:ext cx="5379459" cy="348042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6023" y="1412776"/>
            <a:ext cx="1435657" cy="78583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15399" y="2982225"/>
            <a:ext cx="1471401" cy="80594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직사각형 11"/>
          <p:cNvSpPr/>
          <p:nvPr/>
        </p:nvSpPr>
        <p:spPr>
          <a:xfrm>
            <a:off x="293680" y="893483"/>
            <a:ext cx="2393797" cy="4127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 err="1">
                <a:latin typeface="Arial" panose="020B0604020202020204" pitchFamily="34" charset="0"/>
                <a:cs typeface="Arial" panose="020B0604020202020204" pitchFamily="34" charset="0"/>
              </a:rPr>
              <a:t>SonarQube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="1" dirty="0" err="1">
                <a:latin typeface="Arial" panose="020B0604020202020204" pitchFamily="34" charset="0"/>
                <a:cs typeface="Arial" panose="020B0604020202020204" pitchFamily="34" charset="0"/>
              </a:rPr>
              <a:t>Trand</a:t>
            </a:r>
            <a:endParaRPr lang="en-US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03378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19</a:t>
            </a:fld>
            <a:endParaRPr lang="ko-KR" altLang="en-US" sz="1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59766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Appendix 3. Pre-Test outputs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704" y="1036690"/>
            <a:ext cx="7826647" cy="550222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256071" y="667868"/>
            <a:ext cx="280376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/>
              <a:t>Defect : 16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4139952" y="1017806"/>
            <a:ext cx="4392488" cy="55211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4646" y="1324380"/>
            <a:ext cx="3737794" cy="492684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4828609" y="726809"/>
            <a:ext cx="2803761" cy="448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/>
              <a:t>Game Map</a:t>
            </a:r>
          </a:p>
        </p:txBody>
      </p:sp>
    </p:spTree>
    <p:extLst>
      <p:ext uri="{BB962C8B-B14F-4D97-AF65-F5344CB8AC3E}">
        <p14:creationId xmlns:p14="http://schemas.microsoft.com/office/powerpoint/2010/main" val="42686792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80E8D238-1282-4047-ADCD-348209F756B1}" type="slidenum">
              <a:rPr lang="ko-KR" altLang="en-US" sz="1400" b="1" smtClean="0">
                <a:latin typeface="Arial" panose="020B0604020202020204" pitchFamily="34" charset="0"/>
                <a:cs typeface="Arial" panose="020B0604020202020204" pitchFamily="34" charset="0"/>
              </a:rPr>
              <a:t>2</a:t>
            </a:fld>
            <a:endParaRPr lang="ko-KR" alt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33843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Who is BTS?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256071" y="836712"/>
            <a:ext cx="8496944" cy="12874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BTS is originally the most famous k-pop star these days. Recently, their song has been ranked 1st place in the Billboard. 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So, we named it as we want to be a star in testing.</a:t>
            </a: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3429000"/>
            <a:ext cx="3613436" cy="2037978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1441" y="3429001"/>
            <a:ext cx="3571574" cy="203797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251520" y="5390921"/>
            <a:ext cx="84969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>
                <a:latin typeface="Arial" panose="020B0604020202020204" pitchFamily="34" charset="0"/>
                <a:cs typeface="Arial" panose="020B0604020202020204" pitchFamily="34" charset="0"/>
              </a:rPr>
              <a:t>The group's 2018 album, LOVE YOURSELF </a:t>
            </a:r>
            <a:r>
              <a:rPr lang="ko-KR" altLang="en-US" sz="1200" b="1">
                <a:latin typeface="Arial" panose="020B0604020202020204" pitchFamily="34" charset="0"/>
                <a:cs typeface="Arial" panose="020B0604020202020204" pitchFamily="34" charset="0"/>
              </a:rPr>
              <a:t>轉 </a:t>
            </a:r>
            <a:r>
              <a:rPr lang="en-US" altLang="ko-KR" sz="1200" b="1" dirty="0">
                <a:latin typeface="Arial" panose="020B0604020202020204" pitchFamily="34" charset="0"/>
                <a:cs typeface="Arial" panose="020B0604020202020204" pitchFamily="34" charset="0"/>
              </a:rPr>
              <a:t>'Tear', debuted at number one on the Billboard200 and number 10 on the BillboardHOT100 , marking the highest rank for an Asian artist in history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>
                <a:latin typeface="Arial" panose="020B0604020202020204" pitchFamily="34" charset="0"/>
                <a:cs typeface="Arial" panose="020B0604020202020204" pitchFamily="34" charset="0"/>
              </a:rPr>
              <a:t>2017 and 2018 Billboard Music Awards BBMAs - Top Social Artist</a:t>
            </a:r>
          </a:p>
        </p:txBody>
      </p:sp>
    </p:spTree>
    <p:extLst>
      <p:ext uri="{BB962C8B-B14F-4D97-AF65-F5344CB8AC3E}">
        <p14:creationId xmlns:p14="http://schemas.microsoft.com/office/powerpoint/2010/main" val="8371992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20</a:t>
            </a:fld>
            <a:endParaRPr lang="ko-KR" altLang="en-US" sz="1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7560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Appendix 4. Quality activity – Unit test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620" y="4365104"/>
            <a:ext cx="4536504" cy="21194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620" y="1414068"/>
            <a:ext cx="7551745" cy="23029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293680" y="893483"/>
            <a:ext cx="1579984" cy="4127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/>
              <a:t>Coverage 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323528" y="3840664"/>
            <a:ext cx="1733167" cy="4524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/>
              <a:t>Defect list </a:t>
            </a:r>
          </a:p>
        </p:txBody>
      </p:sp>
    </p:spTree>
    <p:extLst>
      <p:ext uri="{BB962C8B-B14F-4D97-AF65-F5344CB8AC3E}">
        <p14:creationId xmlns:p14="http://schemas.microsoft.com/office/powerpoint/2010/main" val="4610240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21</a:t>
            </a:fld>
            <a:endParaRPr lang="ko-KR" altLang="en-US" sz="1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7488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Appendix 5. Quality activity – Integration test</a:t>
            </a:r>
            <a:endParaRPr lang="ko-KR" altLang="en-US" sz="2400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2156" y="1502462"/>
            <a:ext cx="3650284" cy="6303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122" y="1484785"/>
            <a:ext cx="4167144" cy="4032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293680" y="893483"/>
            <a:ext cx="1542089" cy="4127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/>
              <a:t>Test case 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4712749" y="892276"/>
            <a:ext cx="1590500" cy="4127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/>
              <a:t>Defect list</a:t>
            </a:r>
          </a:p>
        </p:txBody>
      </p:sp>
    </p:spTree>
    <p:extLst>
      <p:ext uri="{BB962C8B-B14F-4D97-AF65-F5344CB8AC3E}">
        <p14:creationId xmlns:p14="http://schemas.microsoft.com/office/powerpoint/2010/main" val="39544037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>
                <a:latin typeface="Arial" panose="020B0604020202020204" pitchFamily="34" charset="0"/>
                <a:cs typeface="Arial" panose="020B0604020202020204" pitchFamily="34" charset="0"/>
              </a:rPr>
              <a:t>3</a:t>
            </a:fld>
            <a:endParaRPr lang="ko-KR" alt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256071" y="836712"/>
            <a:ext cx="8496944" cy="6586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Team Goal : </a:t>
            </a:r>
          </a:p>
          <a:p>
            <a:pPr lvl="1">
              <a:lnSpc>
                <a:spcPct val="150000"/>
              </a:lnSpc>
            </a:pPr>
            <a:r>
              <a:rPr lang="en-US" altLang="ko-KR" b="1" i="1" dirty="0">
                <a:latin typeface="Arial" panose="020B0604020202020204" pitchFamily="34" charset="0"/>
                <a:cs typeface="Arial" panose="020B0604020202020204" pitchFamily="34" charset="0"/>
              </a:rPr>
              <a:t>“Studying and Understanding of SDET Culture and Techniques”, </a:t>
            </a:r>
            <a:r>
              <a:rPr lang="en-US" altLang="ko-KR" b="1" i="1" u="sng" dirty="0">
                <a:latin typeface="Arial" panose="020B0604020202020204" pitchFamily="34" charset="0"/>
                <a:cs typeface="Arial" panose="020B0604020202020204" pitchFamily="34" charset="0"/>
              </a:rPr>
              <a:t>not dancing or singing!!</a:t>
            </a:r>
            <a:endParaRPr lang="en-US" altLang="ko-KR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Team members (main role)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Clifford C Huff (Mentor)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Sungho Chin (Team &amp; Project Lead)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JongGoo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Lee (Code Review Lead)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Sujung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Lyu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" altLang="ko-KR" dirty="0">
                <a:latin typeface="Arial" panose="020B0604020202020204" pitchFamily="34" charset="0"/>
                <a:cs typeface="Arial" panose="020B0604020202020204" pitchFamily="34" charset="0"/>
              </a:rPr>
              <a:t>Refactoring Lead)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Jinhyuk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Yang (</a:t>
            </a:r>
            <a:r>
              <a:rPr lang="en" altLang="ko-KR" dirty="0">
                <a:latin typeface="Arial" panose="020B0604020202020204" pitchFamily="34" charset="0"/>
                <a:cs typeface="Arial" panose="020B0604020202020204" pitchFamily="34" charset="0"/>
              </a:rPr>
              <a:t>Static Analysis Lead)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Hyoyeon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Hwang (Plan &amp; Test Lead)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Team Process :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Every member should be involved in every quality management process.</a:t>
            </a: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5 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hrs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for project / day, 1 project meeting / day, 1 mentoring meeting / week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endParaRPr lang="en-US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33843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Team introductions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614F45E-B7E4-D34C-96BE-0710310E112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8398" y="3733490"/>
            <a:ext cx="2090291" cy="156771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C9ED6D7-3B12-EC45-AFC3-BE1A816E3B9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988101" y="1931914"/>
            <a:ext cx="2125073" cy="159380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C91597B-E90C-2349-8EC9-CDFCE782CF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88023" y="4240859"/>
            <a:ext cx="2120697" cy="106034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BF03601-6C90-1C4E-B609-5927E8334B3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4" y="1931914"/>
            <a:ext cx="2120697" cy="2288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484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4</a:t>
            </a:fld>
            <a:endParaRPr lang="ko-KR" altLang="en-US" sz="14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256071" y="836712"/>
            <a:ext cx="8496944" cy="525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Project Goal</a:t>
            </a:r>
          </a:p>
          <a:p>
            <a:pPr marL="800100" lvl="1" indent="-34290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sz="2000" b="1" i="1" dirty="0"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  <a:r>
              <a:rPr lang="en-US" altLang="ko-KR" sz="2000" i="1" dirty="0">
                <a:latin typeface="Arial" panose="020B0604020202020204" pitchFamily="34" charset="0"/>
                <a:cs typeface="Arial" panose="020B0604020202020204" pitchFamily="34" charset="0"/>
              </a:rPr>
              <a:t>Tracking bugs and defects until our customer(</a:t>
            </a:r>
            <a:r>
              <a:rPr lang="en-US" altLang="ko-KR" sz="2000" b="1" i="1" dirty="0" err="1">
                <a:latin typeface="Arial" panose="020B0604020202020204" pitchFamily="34" charset="0"/>
                <a:cs typeface="Arial" panose="020B0604020202020204" pitchFamily="34" charset="0"/>
              </a:rPr>
              <a:t>jeff</a:t>
            </a:r>
            <a:r>
              <a:rPr lang="en-US" altLang="ko-KR" sz="2000" i="1" dirty="0">
                <a:latin typeface="Arial" panose="020B0604020202020204" pitchFamily="34" charset="0"/>
                <a:cs typeface="Arial" panose="020B0604020202020204" pitchFamily="34" charset="0"/>
              </a:rPr>
              <a:t>) is satisfied.”</a:t>
            </a:r>
          </a:p>
          <a:p>
            <a:pPr marL="1200150" lvl="2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focus on testability</a:t>
            </a:r>
          </a:p>
          <a:p>
            <a:pPr lvl="2">
              <a:lnSpc>
                <a:spcPct val="130000"/>
              </a:lnSpc>
            </a:pP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=&gt; not focus on simple coverage ratio </a:t>
            </a: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Quality Goals</a:t>
            </a:r>
          </a:p>
          <a:p>
            <a:pPr marL="800100" lvl="1" indent="-34290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sz="2000" b="1" i="1" dirty="0">
                <a:latin typeface="Arial" panose="020B0604020202020204" pitchFamily="34" charset="0"/>
                <a:cs typeface="Arial" panose="020B0604020202020204" pitchFamily="34" charset="0"/>
              </a:rPr>
              <a:t>Testability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 : line coverage : 90%, branch coverage : 80%, mutation coverage : 90%</a:t>
            </a:r>
          </a:p>
          <a:p>
            <a:pPr marL="800100" lvl="1" indent="-34290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sz="2000" b="1" i="1" dirty="0">
                <a:latin typeface="Arial" panose="020B0604020202020204" pitchFamily="34" charset="0"/>
                <a:cs typeface="Arial" panose="020B0604020202020204" pitchFamily="34" charset="0"/>
              </a:rPr>
              <a:t>Functional correctness 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: unit test - pass 100%</a:t>
            </a:r>
          </a:p>
          <a:p>
            <a:pPr marL="800100" lvl="1" indent="-34290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sz="2000" b="1" i="1" dirty="0">
                <a:latin typeface="Arial" panose="020B0604020202020204" pitchFamily="34" charset="0"/>
                <a:cs typeface="Arial" panose="020B0604020202020204" pitchFamily="34" charset="0"/>
              </a:rPr>
              <a:t>Functional suitability for new features 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: 60%</a:t>
            </a:r>
          </a:p>
          <a:p>
            <a:pPr marL="800100" lvl="1" indent="-34290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sz="2000" b="1" i="1" dirty="0">
                <a:latin typeface="Arial" panose="020B0604020202020204" pitchFamily="34" charset="0"/>
                <a:cs typeface="Arial" panose="020B0604020202020204" pitchFamily="34" charset="0"/>
              </a:rPr>
              <a:t>Usability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 (optional) : improve game command and message </a:t>
            </a:r>
            <a:r>
              <a:rPr lang="en-US" altLang="ko-KR" sz="2000" i="1" u="sng" dirty="0">
                <a:latin typeface="Arial" panose="020B0604020202020204" pitchFamily="34" charset="0"/>
                <a:cs typeface="Arial" panose="020B0604020202020204" pitchFamily="34" charset="0"/>
              </a:rPr>
              <a:t>visibility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 (can be play the game with the less use ‘help’ command)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Discussion of collected data :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team Wiki, JIRA, Sonar, 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GIthub</a:t>
            </a:r>
            <a:endParaRPr lang="en-US" altLang="ko-KR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33843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Project introductions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6514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그림 175">
            <a:extLst>
              <a:ext uri="{FF2B5EF4-FFF2-40B4-BE49-F238E27FC236}">
                <a16:creationId xmlns:a16="http://schemas.microsoft.com/office/drawing/2014/main" id="{46E5799E-3777-F542-A949-EAC75EFF97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318" y="4683941"/>
            <a:ext cx="7422347" cy="2156140"/>
          </a:xfrm>
          <a:prstGeom prst="rect">
            <a:avLst/>
          </a:prstGeom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5</a:t>
            </a:fld>
            <a:endParaRPr lang="ko-KR" altLang="en-US" sz="1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33843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Project</a:t>
            </a:r>
            <a:r>
              <a:rPr lang="en-US" altLang="ko-KR" sz="2400" b="1" dirty="0"/>
              <a:t> Plan</a:t>
            </a:r>
            <a:endParaRPr lang="ko-KR" altLang="en-US" sz="2400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pic>
        <p:nvPicPr>
          <p:cNvPr id="335" name="그림 334">
            <a:extLst>
              <a:ext uri="{FF2B5EF4-FFF2-40B4-BE49-F238E27FC236}">
                <a16:creationId xmlns:a16="http://schemas.microsoft.com/office/drawing/2014/main" id="{3A3E7D22-D273-664E-939B-48C1A21C2C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512" y="648984"/>
            <a:ext cx="8783960" cy="3757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7121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6</a:t>
            </a:fld>
            <a:endParaRPr lang="ko-KR" altLang="en-US" sz="1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33843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Defect Categorization</a:t>
            </a:r>
            <a:endParaRPr lang="ko-KR" altLang="en-US" sz="2400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256071" y="726661"/>
            <a:ext cx="8496944" cy="448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/>
              <a:t>Defect Detecting Method / Tool</a:t>
            </a:r>
            <a:endParaRPr lang="en-US" altLang="ko-K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256071" y="4852662"/>
            <a:ext cx="849694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/>
              <a:t>Defect Reporter</a:t>
            </a:r>
            <a:endParaRPr lang="en-US" altLang="ko-KR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256071" y="3052680"/>
            <a:ext cx="8496944" cy="448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/>
              <a:t>Defect Severity</a:t>
            </a:r>
            <a:endParaRPr lang="en-US" altLang="ko-KR" dirty="0"/>
          </a:p>
        </p:txBody>
      </p:sp>
      <p:graphicFrame>
        <p:nvGraphicFramePr>
          <p:cNvPr id="15" name="차트 14"/>
          <p:cNvGraphicFramePr>
            <a:graphicFrameLocks/>
          </p:cNvGraphicFramePr>
          <p:nvPr>
            <p:extLst/>
          </p:nvPr>
        </p:nvGraphicFramePr>
        <p:xfrm>
          <a:off x="133349" y="1174989"/>
          <a:ext cx="6958507" cy="18121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6" name="차트 15"/>
          <p:cNvGraphicFramePr>
            <a:graphicFrameLocks/>
          </p:cNvGraphicFramePr>
          <p:nvPr>
            <p:extLst/>
          </p:nvPr>
        </p:nvGraphicFramePr>
        <p:xfrm>
          <a:off x="1259633" y="3532431"/>
          <a:ext cx="5915794" cy="12582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7" name="차트 16"/>
          <p:cNvGraphicFramePr>
            <a:graphicFrameLocks/>
          </p:cNvGraphicFramePr>
          <p:nvPr>
            <p:extLst/>
          </p:nvPr>
        </p:nvGraphicFramePr>
        <p:xfrm>
          <a:off x="719630" y="5240304"/>
          <a:ext cx="6372226" cy="14564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5754142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>
                <a:latin typeface="Arial" panose="020B0604020202020204" pitchFamily="34" charset="0"/>
                <a:cs typeface="Arial" panose="020B0604020202020204" pitchFamily="34" charset="0"/>
              </a:rPr>
              <a:t>7</a:t>
            </a:fld>
            <a:endParaRPr lang="ko-KR" alt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256071" y="836712"/>
            <a:ext cx="8496944" cy="4940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Code review :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Team (Technical) Review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Pre-Test (optional) : 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It is not a formal quality system step </a:t>
            </a:r>
          </a:p>
          <a:p>
            <a:pPr marL="800100" lvl="1" indent="-342900">
              <a:lnSpc>
                <a:spcPct val="130000"/>
              </a:lnSpc>
              <a:buFont typeface="Wingdings" panose="05000000000000000000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Ad-Hoc (Experience-based test design technique)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Refactoring :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Sonar, testability</a:t>
            </a:r>
            <a:endParaRPr lang="en-US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Unit test :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White Box testing (statement testing, branch testing)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Integration test :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Scenario testing (gray box)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System test :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Scenario testing, Ad-hoc testing, Combination testing, BVA</a:t>
            </a:r>
            <a:endParaRPr lang="en-US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altLang="ko-KR" b="1" baseline="30000" dirty="0">
                <a:latin typeface="Arial" panose="020B0604020202020204" pitchFamily="34" charset="0"/>
                <a:cs typeface="Arial" panose="020B0604020202020204" pitchFamily="34" charset="0"/>
              </a:rPr>
              <a:t>nd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 phase :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for new features</a:t>
            </a:r>
            <a:endParaRPr lang="en-US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Develop/Unit test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Code review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Integration test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System test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33843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Quality activities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563888" y="90872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06525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>
                <a:latin typeface="Arial" panose="020B0604020202020204" pitchFamily="34" charset="0"/>
                <a:cs typeface="Arial" panose="020B0604020202020204" pitchFamily="34" charset="0"/>
              </a:rPr>
              <a:t>8</a:t>
            </a:fld>
            <a:endParaRPr lang="ko-KR" alt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256071" y="836712"/>
            <a:ext cx="8496944" cy="56886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Goal 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Understanding system of Tartan Adventure.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checking correspondence between Spec. and Code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detecting Code defect</a:t>
            </a:r>
          </a:p>
          <a:p>
            <a:pPr marL="342900" indent="-34290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Resource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Planned Effort: (6/21 ~ 26) 50h (2h * 5days * 5 members)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Actual Effort : 36.5h)</a:t>
            </a:r>
          </a:p>
          <a:p>
            <a:pPr marL="285750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Outputs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number of Defects : 110 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ts val="2400"/>
              </a:lnSpc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Lessons Learned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Vague requirements made code review hard.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Code review is one of good way to understanding System.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5760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Quality activities - Code Review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pic>
        <p:nvPicPr>
          <p:cNvPr id="9" name="Picture 2" descr="https://sdet-bts.atlassian.net/wiki/download/thumbnails/4947981/image2018-7-21_5-43-17.png?version=1&amp;modificationDate=1532119400232&amp;cacheVersion=1&amp;api=v2&amp;width=417&amp;height=25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0527" y="2780928"/>
            <a:ext cx="4392488" cy="2633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98013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9</a:t>
            </a:fld>
            <a:endParaRPr lang="ko-KR" altLang="en-US" sz="14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256071" y="836712"/>
            <a:ext cx="8496944" cy="5755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Goal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Quality ‘smell’ of the tartan system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Review of requirements (at system level)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Resource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Planned Effort: (7/16) 2 h (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Sujung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Lyu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Actual Effort : 5 h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Outputs 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TestCase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: 26 (ref. appendix. 3) 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Defect : 15 (ref. appendix. 4)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Map of Game 16(ref. appendix 5)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Lessons Learned  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Understanding the tartan system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Ambiguous requirements and unexpected gaming behavior</a:t>
            </a:r>
          </a:p>
          <a:p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EAE0617-AF0A-D54C-933A-4022E0FD7699}"/>
              </a:ext>
            </a:extLst>
          </p:cNvPr>
          <p:cNvSpPr txBox="1"/>
          <p:nvPr/>
        </p:nvSpPr>
        <p:spPr>
          <a:xfrm>
            <a:off x="323528" y="187319"/>
            <a:ext cx="5760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Quality activities - Pre-Test (optional) 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69551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1641</TotalTime>
  <Words>1318</Words>
  <Application>Microsoft Macintosh PowerPoint</Application>
  <PresentationFormat>화면 슬라이드 쇼(4:3)</PresentationFormat>
  <Paragraphs>245</Paragraphs>
  <Slides>21</Slides>
  <Notes>7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5" baseType="lpstr"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Sungho Chin</cp:lastModifiedBy>
  <cp:revision>80</cp:revision>
  <dcterms:created xsi:type="dcterms:W3CDTF">2018-07-20T19:33:24Z</dcterms:created>
  <dcterms:modified xsi:type="dcterms:W3CDTF">2018-07-23T01:59:37Z</dcterms:modified>
</cp:coreProperties>
</file>